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  <p:sldMasterId id="2147483699" r:id="rId2"/>
    <p:sldMasterId id="2147483701" r:id="rId3"/>
  </p:sldMasterIdLst>
  <p:notesMasterIdLst>
    <p:notesMasterId r:id="rId44"/>
  </p:notesMasterIdLst>
  <p:sldIdLst>
    <p:sldId id="256" r:id="rId4"/>
    <p:sldId id="260" r:id="rId5"/>
    <p:sldId id="299" r:id="rId6"/>
    <p:sldId id="261" r:id="rId7"/>
    <p:sldId id="298" r:id="rId8"/>
    <p:sldId id="290" r:id="rId9"/>
    <p:sldId id="291" r:id="rId10"/>
    <p:sldId id="292" r:id="rId11"/>
    <p:sldId id="293" r:id="rId12"/>
    <p:sldId id="294" r:id="rId13"/>
    <p:sldId id="297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95" r:id="rId40"/>
    <p:sldId id="296" r:id="rId41"/>
    <p:sldId id="287" r:id="rId42"/>
    <p:sldId id="288" r:id="rId43"/>
  </p:sldIdLst>
  <p:sldSz cx="9144000" cy="5143500" type="screen16x9"/>
  <p:notesSz cx="6858000" cy="9144000"/>
  <p:embeddedFontLst>
    <p:embeddedFont>
      <p:font typeface="Helvetica Neue" charset="0"/>
      <p:regular r:id="rId45"/>
      <p:bold r:id="rId46"/>
      <p:italic r:id="rId47"/>
      <p:boldItalic r:id="rId48"/>
    </p:embeddedFont>
    <p:embeddedFont>
      <p:font typeface="Gill Sans" charset="0"/>
      <p:regular r:id="rId49"/>
      <p:bold r:id="rId50"/>
    </p:embeddedFont>
    <p:embeddedFont>
      <p:font typeface="Georgia" pitchFamily="18" charset="0"/>
      <p:regular r:id="rId51"/>
      <p:bold r:id="rId52"/>
      <p:italic r:id="rId53"/>
      <p:boldItalic r:id="rId54"/>
    </p:embeddedFont>
    <p:embeddedFont>
      <p:font typeface="Helvetica Neue Light" charset="0"/>
      <p:regular r:id="rId55"/>
      <p:bold r:id="rId56"/>
      <p:italic r:id="rId57"/>
      <p:boldItalic r:id="rId58"/>
    </p:embeddedFont>
    <p:embeddedFont>
      <p:font typeface="Candara" pitchFamily="34" charset="0"/>
      <p:regular r:id="rId59"/>
      <p:bold r:id="rId60"/>
      <p:italic r:id="rId61"/>
      <p:boldItalic r:id="rId62"/>
    </p:embeddedFont>
    <p:embeddedFont>
      <p:font typeface="Calibri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梁展鹏" initials="" lastIdx="1" clrIdx="0"/>
  <p:cmAuthor id="1" name="Hwanhee Kim" initials="" lastIdx="1" clrIdx="1"/>
  <p:cmAuthor id="2" name="Golden Grape" initials="" lastIdx="1" clrIdx="2"/>
  <p:cmAuthor id="3" name="Michele Buccoli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B660207-14D2-4D03-8C2D-C90369949E6E}">
  <a:tblStyle styleId="{4B660207-14D2-4D03-8C2D-C90369949E6E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51" y="-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7003e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7003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e7003ef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Google Shape;263;g27be7003e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e7003ef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7be7003e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7e775c3_209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707e775c3_20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e7003ef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7be7003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e7003ef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be7003e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be7003ef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7be7003e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be7003ef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7be7003e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e7003ef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7be7003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be7003ef_0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7be7003e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e7003ef_0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7be7003e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b85c0be6_29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b85c0be6_29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goals of these lectures?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 the basic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we implement these concepts using pytorch to get concrete understanding.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take and enjoy this course, you just need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… basic python. Zero to All!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guess you are standing somewhere in the between here. Hopefully this lecture can help you move towards to the exper.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be7003ef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7be7003e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e7003ef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27be7003e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be7003ef_0_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7be7003e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e7003ef_0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7be7003e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e7003ef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e7003e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bf6c7ba5_16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5bf6c7ba5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07e775c3_186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707e775c3_186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e7003ef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7be7003e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explain this terms using this diagram from the Deep Learning book.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intelligent, we can call AI, a very broad concept.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neural nets and the layers are deep, usually we call it deep learning.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7e775c3_18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7e775c3_18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explain this terms using this diagram from the Deep Learning book.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intelligent, we can call AI, a very broad concept.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neural nets and the layers are deep, usually we call it deep learning.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07e775c3_18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07e775c3_18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as developer?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Traditional: logic comes from our mind.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07e775c3_18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07e775c3_18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help this process. It gets input and produce output.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still we need to manually select reasonable inputs for ML.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07e775c3_186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07e775c3_186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changes this. Now we just need to provide all raw inputs. Then, the machine learning/deep learning learns the representations automatically.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programming paradigm can changes.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all developers should know ML and DL.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07e775c3_186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words. Traditionally developers program these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more and more program will use representation learning. The rules will be learned automatically.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a developer, it’s important to model these learning rather than program rules.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goal of this lecture</a:t>
            </a:r>
            <a:endParaRPr/>
          </a:p>
        </p:txBody>
      </p:sp>
      <p:sp>
        <p:nvSpPr>
          <p:cNvPr id="523" name="Google Shape;523;g2707e775c3_18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resources including my lectures.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 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err="1" smtClean="0"/>
              <a:t>Tensorflow</a:t>
            </a:r>
            <a:r>
              <a:rPr lang="en-US" altLang="zh-TW" dirty="0" smtClean="0"/>
              <a:t> is like Java, and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PyTorch</a:t>
            </a:r>
            <a:r>
              <a:rPr lang="en-US" altLang="zh-TW" baseline="0" dirty="0" smtClean="0"/>
              <a:t> is just like python.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b85c0be6_29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b85c0be6_29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b85c0be6_29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b85c0be6_29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42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52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53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53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54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l-showcase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dreads.com/author/show/11248204.Aaron_Courville" TargetMode="External"/><Relationship Id="rId5" Type="http://schemas.openxmlformats.org/officeDocument/2006/relationships/hyperlink" Target="https://www.goodreads.com/author/show/4846306.Yoshua_Bengio" TargetMode="External"/><Relationship Id="rId4" Type="http://schemas.openxmlformats.org/officeDocument/2006/relationships/hyperlink" Target="https://www.goodreads.com/author/show/15182060.Ian_Goodfellow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v-tricks.com/deep-learning-2/tensorflow-or-pytorch/" TargetMode="External"/><Relationship Id="rId4" Type="http://schemas.openxmlformats.org/officeDocument/2006/relationships/hyperlink" Target="https://en.wikipedia.org/wiki/Comparison_of_deep_learning_softwar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about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5"/>
          <p:cNvSpPr txBox="1">
            <a:spLocks noGrp="1"/>
          </p:cNvSpPr>
          <p:nvPr>
            <p:ph type="ctrTitle" idx="4294967295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lang="en" sz="4200" b="0" i="0" u="none" strike="noStrike" cap="none" dirty="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7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" sz="3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dirty="0"/>
          </a:p>
        </p:txBody>
      </p:sp>
      <p:pic>
        <p:nvPicPr>
          <p:cNvPr id="218" name="Google Shape;218;p5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5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0" i="0" u="none" strike="noStrike" cap="none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7925" y="574675"/>
            <a:ext cx="6788150" cy="399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1635646"/>
            <a:ext cx="82486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59;p60"/>
          <p:cNvSpPr txBox="1">
            <a:spLocks noGrp="1"/>
          </p:cNvSpPr>
          <p:nvPr>
            <p:ph type="title"/>
          </p:nvPr>
        </p:nvSpPr>
        <p:spPr>
          <a:xfrm>
            <a:off x="467544" y="411510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Human brain to computer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id="266" name="Google Shape;266;p6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2" name="Google Shape;272;p6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78" name="Google Shape;278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80" name="Google Shape;280;p6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6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Google Shape;282;p6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id="288" name="Google Shape;288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64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290" name="Google Shape;290;p6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6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id="293" name="Google Shape;293;p64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6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Google Shape;295;p6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6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id="302" name="Google Shape;302;p6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65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04" name="Google Shape;304;p6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6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Google Shape;306;p6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6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Google Shape;308;p65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p65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id="310" name="Google Shape;310;p65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p65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id="317" name="Google Shape;317;p6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Google Shape;319;p66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20" name="Google Shape;320;p6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66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Google Shape;322;p66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Google Shape;323;p6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66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Google Shape;325;p6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id="331" name="Google Shape;331;p6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67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Google Shape;333;p6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67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Google Shape;335;p67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Google Shape;336;p67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338" name="Google Shape;338;p6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id="344" name="Google Shape;344;p6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8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Google Shape;346;p68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68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Google Shape;348;p6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Google Shape;349;p68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Google Shape;350;p6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8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Google Shape;352;p68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lang="en" sz="3400" b="0" i="1" u="none" strike="noStrike" cap="non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53" name="Google Shape;253;p59"/>
          <p:cNvSpPr txBox="1">
            <a:spLocks noGrp="1"/>
          </p:cNvSpPr>
          <p:nvPr>
            <p:ph type="body" idx="1"/>
          </p:nvPr>
        </p:nvSpPr>
        <p:spPr>
          <a:xfrm>
            <a:off x="475925" y="1360851"/>
            <a:ext cx="8081400" cy="2468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understanding of machine learning/deep learning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PyTorch </a:t>
            </a:r>
            <a:r>
              <a:rPr lang="en" sz="2400"/>
              <a:t>implementation skills 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Zero to All!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algebra + probability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python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Google Shape;358;p6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id="359" name="Google Shape;359;p6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69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id="364" name="Google Shape;364;p6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9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id="366" name="Google Shape;366;p6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Google Shape;372;p7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4" name="Google Shape;374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Google Shape;376;p7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Google Shape;377;p7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78" name="Google Shape;378;p7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7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Google Shape;387;p7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Google Shape;388;p7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389" name="Google Shape;389;p7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Google Shape;396;p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Google Shape;399;p72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Google Shape;400;p72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Google Shape;401;p72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02" name="Google Shape;402;p7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73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Google Shape;410;p7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Google Shape;411;p7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12" name="Google Shape;412;p7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14" name="Google Shape;414;p7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id="421" name="Google Shape;421;p7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Google Shape;424;p7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Google Shape;425;p74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5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32" name="Google Shape;432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id="443" name="Google Shape;443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6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46" name="Google Shape;446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Google Shape;451;p76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  <p:sp>
        <p:nvSpPr>
          <p:cNvPr id="13" name="文字方塊 12"/>
          <p:cNvSpPr txBox="1"/>
          <p:nvPr/>
        </p:nvSpPr>
        <p:spPr>
          <a:xfrm>
            <a:off x="6300192" y="343584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Supervised Learning</a:t>
            </a:r>
            <a:endParaRPr lang="zh-TW" altLang="en-US" b="1" dirty="0"/>
          </a:p>
        </p:txBody>
      </p:sp>
      <p:sp>
        <p:nvSpPr>
          <p:cNvPr id="15" name="向右箭號 14"/>
          <p:cNvSpPr/>
          <p:nvPr/>
        </p:nvSpPr>
        <p:spPr>
          <a:xfrm rot="12949957">
            <a:off x="5785678" y="2823987"/>
            <a:ext cx="122413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7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7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Google Shape;459;p7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Google Shape;460;p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id="461" name="Google Shape;461;p7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id="464" name="Google Shape;464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7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Google Shape;469;p77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>
            <a:spLocks noGrp="1"/>
          </p:cNvSpPr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0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Google Shape;475;p78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Google Shape;478;p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Google Shape;479;p78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Google Shape;480;p78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400" b="0" i="1" u="none" strike="noStrike" cap="non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id="481" name="Google Shape;481;p7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78"/>
          <p:cNvGraphicFramePr/>
          <p:nvPr/>
        </p:nvGraphicFramePr>
        <p:xfrm>
          <a:off x="1129603" y="3424238"/>
          <a:ext cx="2276050" cy="1363750"/>
        </p:xfrm>
        <a:graphic>
          <a:graphicData uri="http://schemas.openxmlformats.org/drawingml/2006/table">
            <a:tbl>
              <a:tblPr firstRow="1" firstCol="1">
                <a:noFill/>
                <a:tableStyleId>{4B660207-14D2-4D03-8C2D-C90369949E6E}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2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4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6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strike="noStrike" cap="none"/>
                        <a:t>?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78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490" name="Google Shape;490;p7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490" name="Google Shape;490;p7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80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1"/>
          <p:cNvSpPr/>
          <p:nvPr/>
        </p:nvSpPr>
        <p:spPr>
          <a:xfrm>
            <a:off x="6027175" y="579400"/>
            <a:ext cx="24174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81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505" name="Google Shape;505;p8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2"/>
          <p:cNvSpPr/>
          <p:nvPr/>
        </p:nvSpPr>
        <p:spPr>
          <a:xfrm>
            <a:off x="6679850" y="579400"/>
            <a:ext cx="17649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82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  <p:sp>
        <p:nvSpPr>
          <p:cNvPr id="513" name="Google Shape;513;p8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Google Shape;5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3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6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84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4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VS </a:t>
            </a:r>
            <a:r>
              <a:rPr lang="en"/>
              <a:t>representation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learning</a:t>
            </a:r>
            <a:endParaRPr/>
          </a:p>
        </p:txBody>
      </p:sp>
      <p:pic>
        <p:nvPicPr>
          <p:cNvPr id="527" name="Google Shape;527;p84" descr="pasted-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4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4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name="adj1" fmla="val 32000"/>
              <a:gd name="adj2" fmla="val 64000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36" name="Google Shape;536;p85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5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5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67494"/>
            <a:ext cx="5467002" cy="413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4371950"/>
            <a:ext cx="62646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Over 25 ML Frameworks</a:t>
            </a:r>
          </a:p>
          <a:p>
            <a:r>
              <a:rPr lang="en-US" altLang="zh-TW" dirty="0" smtClean="0">
                <a:hlinkClick r:id="rId4"/>
              </a:rPr>
              <a:t>https://en.wikipedia.org/wiki/Comparison_of_deep_learning_software</a:t>
            </a:r>
            <a:endParaRPr lang="en-US" altLang="zh-TW" dirty="0" smtClean="0"/>
          </a:p>
          <a:p>
            <a:r>
              <a:rPr lang="en-US" altLang="zh-TW" dirty="0" smtClean="0">
                <a:hlinkClick r:id="rId5"/>
              </a:rPr>
              <a:t>https://cv-tricks.com/deep-learning-2/tensorflow-or-pytorch/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75" y="280988"/>
            <a:ext cx="8274050" cy="457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>
            <a:spLocks noGrp="1"/>
          </p:cNvSpPr>
          <p:nvPr>
            <p:ph type="body" idx="1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Google Shape;544;p86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  <p:pic>
        <p:nvPicPr>
          <p:cNvPr id="545" name="Google Shape;545;p86" descr="Image result for pytorch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75" y="206825"/>
            <a:ext cx="2933699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ML?</a:t>
            </a:r>
            <a:endParaRPr/>
          </a:p>
        </p:txBody>
      </p:sp>
      <p:pic>
        <p:nvPicPr>
          <p:cNvPr id="260" name="Google Shape;260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>
            <a:spLocks noGrp="1"/>
          </p:cNvSpPr>
          <p:nvPr>
            <p:ph type="body" idx="1"/>
          </p:nvPr>
        </p:nvSpPr>
        <p:spPr>
          <a:xfrm>
            <a:off x="323528" y="1347614"/>
            <a:ext cx="8545500" cy="3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lvl="0" indent="-368300">
              <a:buSzPts val="2200"/>
              <a:buChar char="●"/>
            </a:pPr>
            <a:r>
              <a:rPr lang="en-US" altLang="zh-TW" sz="2400" dirty="0" smtClean="0"/>
              <a:t>GPU</a:t>
            </a:r>
          </a:p>
          <a:p>
            <a:pPr lvl="0" indent="-368300">
              <a:buSzPts val="2200"/>
              <a:buNone/>
            </a:pPr>
            <a:r>
              <a:rPr lang="en-US" altLang="zh-TW" sz="2400" dirty="0" smtClean="0"/>
              <a:t>	 </a:t>
            </a:r>
            <a:r>
              <a:rPr lang="zh-TW" altLang="en-US" sz="2400" dirty="0" smtClean="0"/>
              <a:t>○ </a:t>
            </a:r>
            <a:r>
              <a:rPr lang="en-US" altLang="zh-TW" sz="2400" dirty="0" smtClean="0"/>
              <a:t>GPU version of </a:t>
            </a:r>
            <a:r>
              <a:rPr lang="en-US" altLang="zh-TW" sz="2400" dirty="0" err="1" smtClean="0"/>
              <a:t>numpy</a:t>
            </a:r>
            <a:endParaRPr lang="en-US" altLang="zh-TW" sz="2400" dirty="0" smtClean="0"/>
          </a:p>
          <a:p>
            <a:pPr indent="-368300">
              <a:buSzPts val="2200"/>
              <a:buFont typeface="Gill Sans"/>
              <a:buChar char="●"/>
            </a:pPr>
            <a:r>
              <a:rPr lang="en-US" altLang="zh-TW" sz="2400" dirty="0" smtClean="0"/>
              <a:t>More </a:t>
            </a:r>
            <a:r>
              <a:rPr lang="en-US" altLang="zh-TW" sz="2400" dirty="0" err="1" smtClean="0"/>
              <a:t>Pythonic</a:t>
            </a:r>
            <a:r>
              <a:rPr lang="en-US" altLang="zh-TW" sz="2400" dirty="0" smtClean="0"/>
              <a:t> (imperative) 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 dirty="0" smtClean="0"/>
              <a:t>OO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 dirty="0" smtClean="0"/>
              <a:t>Flexible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Intuitive and cleaner code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Easy to debug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More Neural Networkic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Write code as the network works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 smtClean="0"/>
              <a:t>forward/backward</a:t>
            </a:r>
          </a:p>
        </p:txBody>
      </p:sp>
      <p:pic>
        <p:nvPicPr>
          <p:cNvPr id="551" name="Google Shape;551;p87" descr="Image result for pytorc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</a:t>
            </a:r>
            <a:endParaRPr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752" y="1995686"/>
            <a:ext cx="4198937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 Visual Part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1851670"/>
            <a:ext cx="3400227" cy="270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retina to cortex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848" y="1707654"/>
            <a:ext cx="3101330" cy="249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Eyes to brain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923678"/>
            <a:ext cx="532606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059582"/>
            <a:ext cx="654685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971</Words>
  <Application>Microsoft Office PowerPoint</Application>
  <PresentationFormat>如螢幕大小 (16:9)</PresentationFormat>
  <Paragraphs>195</Paragraphs>
  <Slides>40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40</vt:i4>
      </vt:variant>
    </vt:vector>
  </HeadingPairs>
  <TitlesOfParts>
    <vt:vector size="52" baseType="lpstr">
      <vt:lpstr>Arial</vt:lpstr>
      <vt:lpstr>新細明體</vt:lpstr>
      <vt:lpstr>Helvetica Neue</vt:lpstr>
      <vt:lpstr>Gill Sans</vt:lpstr>
      <vt:lpstr>Georgia</vt:lpstr>
      <vt:lpstr>Helvetica Neue Medium</vt:lpstr>
      <vt:lpstr>Helvetica Neue Light</vt:lpstr>
      <vt:lpstr>Candara</vt:lpstr>
      <vt:lpstr>Calibri</vt:lpstr>
      <vt:lpstr>Simple Light</vt:lpstr>
      <vt:lpstr>White</vt:lpstr>
      <vt:lpstr>White</vt:lpstr>
      <vt:lpstr>ML/DL for Everyone with  </vt:lpstr>
      <vt:lpstr>Goals</vt:lpstr>
      <vt:lpstr>Deep Learning?</vt:lpstr>
      <vt:lpstr>What is ML?</vt:lpstr>
      <vt:lpstr>Human Brain</vt:lpstr>
      <vt:lpstr>Human Brain Visual Part</vt:lpstr>
      <vt:lpstr>From retina to cortex</vt:lpstr>
      <vt:lpstr>Eyes to brain</vt:lpstr>
      <vt:lpstr>投影片 9</vt:lpstr>
      <vt:lpstr>投影片 10</vt:lpstr>
      <vt:lpstr>From Human brain to computer</vt:lpstr>
      <vt:lpstr>What is Human Intelligence?</vt:lpstr>
      <vt:lpstr>What is Human Intelligence? What to eat for lunch?</vt:lpstr>
      <vt:lpstr>What is Human Intelligence? What to eat for lunch?</vt:lpstr>
      <vt:lpstr>What is Human Intelligence? What to eat for lunch?</vt:lpstr>
      <vt:lpstr>What is Human Intelligence? What to dress?</vt:lpstr>
      <vt:lpstr>What is Human Intelligence? What is this picture?</vt:lpstr>
      <vt:lpstr>What is Human Intelligence? What is this number?</vt:lpstr>
      <vt:lpstr>What is Human Intelligence? What would be the grade if I study 4 hours?</vt:lpstr>
      <vt:lpstr>Machine Learning What to dress?</vt:lpstr>
      <vt:lpstr>Machine Learning What is this picture?</vt:lpstr>
      <vt:lpstr>Machine Learning What is this number?</vt:lpstr>
      <vt:lpstr>Machine Learning What would be the grade if I study 4 hours?</vt:lpstr>
      <vt:lpstr>Machine Learning Machine needs lots of training</vt:lpstr>
      <vt:lpstr>Machine Learning Machine needs lots of training</vt:lpstr>
      <vt:lpstr>Machine Learning Predict (test) with trained model</vt:lpstr>
      <vt:lpstr>Machine Learning Predict (test) with trained model</vt:lpstr>
      <vt:lpstr>Machine Learning Predict (test) with trained model</vt:lpstr>
      <vt:lpstr>Machine Learning What would be the grade if I study 4 hours?</vt:lpstr>
      <vt:lpstr>Deep Learning?</vt:lpstr>
      <vt:lpstr>Why We Care?</vt:lpstr>
      <vt:lpstr>Why We Care as Developer?</vt:lpstr>
      <vt:lpstr>Why We Care as Developer?</vt:lpstr>
      <vt:lpstr>Why We Care as Developer?</vt:lpstr>
      <vt:lpstr>Rule based VS representation learning</vt:lpstr>
      <vt:lpstr>Good News</vt:lpstr>
      <vt:lpstr>投影片 37</vt:lpstr>
      <vt:lpstr>投影片 38</vt:lpstr>
      <vt:lpstr>投影片 39</vt:lpstr>
      <vt:lpstr>投影片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23</cp:revision>
  <dcterms:modified xsi:type="dcterms:W3CDTF">2018-11-16T16:32:17Z</dcterms:modified>
</cp:coreProperties>
</file>